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8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0910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019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991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49417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2077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29631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711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632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618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86892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1461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597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4382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803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627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071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CA465-7955-4BC0-9331-0BB1BCD7D24C}" type="datetimeFigureOut">
              <a:rPr lang="lv-LV" smtClean="0"/>
              <a:t>12.03.2026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B386E1-6893-4AE7-8897-3E2AE95B894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84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9167A-0D2F-4FBD-8D0C-0F491A82AB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From Abundance to Water Scarcity</a:t>
            </a:r>
            <a:br>
              <a:rPr lang="en-US" b="1" dirty="0"/>
            </a:br>
            <a:r>
              <a:rPr lang="en-US" b="1" dirty="0"/>
              <a:t>Climate Variability and Anthropogenic Risks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061753-C666-42E4-9DAF-5E7B256DB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>
                <a:solidFill>
                  <a:schemeClr val="tx1"/>
                </a:solidFill>
              </a:rPr>
              <a:t>🌍 </a:t>
            </a:r>
            <a:r>
              <a:rPr lang="lv-LV" b="1" dirty="0" err="1">
                <a:solidFill>
                  <a:schemeClr val="tx1"/>
                </a:solidFill>
              </a:rPr>
              <a:t>Blended</a:t>
            </a:r>
            <a:r>
              <a:rPr lang="lv-LV" b="1" dirty="0">
                <a:solidFill>
                  <a:schemeClr val="tx1"/>
                </a:solidFill>
              </a:rPr>
              <a:t> </a:t>
            </a:r>
            <a:r>
              <a:rPr lang="lv-LV" b="1" dirty="0" err="1">
                <a:solidFill>
                  <a:schemeClr val="tx1"/>
                </a:solidFill>
              </a:rPr>
              <a:t>Intensive</a:t>
            </a:r>
            <a:r>
              <a:rPr lang="lv-LV" b="1" dirty="0">
                <a:solidFill>
                  <a:schemeClr val="tx1"/>
                </a:solidFill>
              </a:rPr>
              <a:t> </a:t>
            </a:r>
            <a:r>
              <a:rPr lang="lv-LV" b="1" dirty="0" err="1">
                <a:solidFill>
                  <a:schemeClr val="tx1"/>
                </a:solidFill>
              </a:rPr>
              <a:t>Programme</a:t>
            </a:r>
            <a:r>
              <a:rPr lang="lv-LV" b="1" dirty="0">
                <a:solidFill>
                  <a:schemeClr val="tx1"/>
                </a:solidFill>
              </a:rPr>
              <a:t> (6 ECTS)</a:t>
            </a:r>
            <a:br>
              <a:rPr lang="lv-LV" dirty="0">
                <a:solidFill>
                  <a:schemeClr val="tx1"/>
                </a:solidFill>
              </a:rPr>
            </a:br>
            <a:r>
              <a:rPr lang="lv-LV" dirty="0">
                <a:solidFill>
                  <a:schemeClr val="tx1"/>
                </a:solidFill>
              </a:rPr>
              <a:t>📍 Jelgava, </a:t>
            </a:r>
            <a:r>
              <a:rPr lang="lv-LV" dirty="0" err="1">
                <a:solidFill>
                  <a:schemeClr val="tx1"/>
                </a:solidFill>
              </a:rPr>
              <a:t>Latvia</a:t>
            </a:r>
            <a:br>
              <a:rPr lang="lv-LV" dirty="0">
                <a:solidFill>
                  <a:schemeClr val="tx1"/>
                </a:solidFill>
              </a:rPr>
            </a:br>
            <a:r>
              <a:rPr lang="lv-LV" dirty="0">
                <a:solidFill>
                  <a:schemeClr val="tx1"/>
                </a:solidFill>
              </a:rPr>
              <a:t>📅 25–29 </a:t>
            </a:r>
            <a:r>
              <a:rPr lang="lv-LV" dirty="0" err="1">
                <a:solidFill>
                  <a:schemeClr val="tx1"/>
                </a:solidFill>
              </a:rPr>
              <a:t>May</a:t>
            </a:r>
            <a:r>
              <a:rPr lang="lv-LV" dirty="0">
                <a:solidFill>
                  <a:schemeClr val="tx1"/>
                </a:solidFill>
              </a:rPr>
              <a:t> 2026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66E0FB6-FE25-4E79-9535-A43E027EA6FF}"/>
              </a:ext>
            </a:extLst>
          </p:cNvPr>
          <p:cNvSpPr/>
          <p:nvPr/>
        </p:nvSpPr>
        <p:spPr>
          <a:xfrm>
            <a:off x="659641" y="5147732"/>
            <a:ext cx="84778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Latvia University of Life Sciences and Technologies together with international partners invites </a:t>
            </a:r>
            <a:r>
              <a:rPr lang="en-US" sz="2000" b="1" dirty="0"/>
              <a:t>Bachelor’s, Master’s and PhD students</a:t>
            </a:r>
            <a:r>
              <a:rPr lang="en-US" sz="2000" dirty="0"/>
              <a:t> to join an interdisciplinary course exploring one of the most urgent global challenges – </a:t>
            </a:r>
            <a:r>
              <a:rPr lang="en-US" sz="2000" b="1" dirty="0"/>
              <a:t>water availability in a changing climate</a:t>
            </a:r>
            <a:r>
              <a:rPr lang="en-US" sz="2000" dirty="0"/>
              <a:t>.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96706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7D278-AC45-473F-8303-25FB1CE25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Why</a:t>
            </a:r>
            <a:r>
              <a:rPr lang="lv-LV" dirty="0"/>
              <a:t> </a:t>
            </a:r>
            <a:r>
              <a:rPr lang="lv-LV" dirty="0" err="1"/>
              <a:t>join</a:t>
            </a:r>
            <a:r>
              <a:rPr lang="lv-LV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D303D-7EEF-406A-B373-50F1347F58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672" y="1433015"/>
            <a:ext cx="8993874" cy="50633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Climate change is transforming water systems worldwide – causing both </a:t>
            </a:r>
            <a:r>
              <a:rPr lang="en-US" sz="2000" b="1" dirty="0"/>
              <a:t>floods and water scarcity</a:t>
            </a:r>
            <a:r>
              <a:rPr lang="en-US" sz="2000" dirty="0"/>
              <a:t>. This course brings together students from different countries to </a:t>
            </a:r>
            <a:r>
              <a:rPr lang="en-US" sz="2000" dirty="0" err="1"/>
              <a:t>analyse</a:t>
            </a:r>
            <a:r>
              <a:rPr lang="en-US" sz="2000" dirty="0"/>
              <a:t> real-world water challenges using modern tools and field-based methods.</a:t>
            </a:r>
            <a:endParaRPr lang="lv-LV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Participants will gain practical experience in:</a:t>
            </a:r>
          </a:p>
          <a:p>
            <a:pPr marL="0" indent="0">
              <a:buNone/>
            </a:pPr>
            <a:r>
              <a:rPr lang="lv-LV" sz="2000" dirty="0"/>
              <a:t>	</a:t>
            </a:r>
            <a:r>
              <a:rPr lang="en-US" sz="2000" dirty="0"/>
              <a:t>🌧 </a:t>
            </a:r>
            <a:r>
              <a:rPr lang="lv-LV" sz="2000" dirty="0"/>
              <a:t>	</a:t>
            </a:r>
            <a:r>
              <a:rPr lang="en-US" sz="2000" dirty="0"/>
              <a:t>Climate and hydrological extremes analysis</a:t>
            </a:r>
          </a:p>
          <a:p>
            <a:pPr marL="0" indent="0">
              <a:buNone/>
            </a:pPr>
            <a:r>
              <a:rPr lang="lv-LV" sz="2000" dirty="0"/>
              <a:t>	</a:t>
            </a:r>
            <a:r>
              <a:rPr lang="en-US" sz="2000" dirty="0"/>
              <a:t>🛰 </a:t>
            </a:r>
            <a:r>
              <a:rPr lang="lv-LV" sz="2000" dirty="0"/>
              <a:t>	</a:t>
            </a:r>
            <a:r>
              <a:rPr lang="en-US" sz="2000" dirty="0"/>
              <a:t>GIS and environmental data analysis</a:t>
            </a:r>
          </a:p>
          <a:p>
            <a:pPr marL="0" indent="0">
              <a:buNone/>
            </a:pPr>
            <a:r>
              <a:rPr lang="lv-LV" sz="2000" dirty="0"/>
              <a:t>	</a:t>
            </a:r>
            <a:r>
              <a:rPr lang="en-US" sz="2000" dirty="0"/>
              <a:t>💧 </a:t>
            </a:r>
            <a:r>
              <a:rPr lang="lv-LV" sz="2000" dirty="0"/>
              <a:t>	</a:t>
            </a:r>
            <a:r>
              <a:rPr lang="en-US" sz="2000" dirty="0"/>
              <a:t>Water scarcity and flood risk assessment</a:t>
            </a:r>
          </a:p>
          <a:p>
            <a:pPr marL="0" indent="0">
              <a:buNone/>
            </a:pPr>
            <a:r>
              <a:rPr lang="lv-LV" sz="2000" dirty="0"/>
              <a:t>	</a:t>
            </a:r>
            <a:r>
              <a:rPr lang="en-US" sz="2000" dirty="0"/>
              <a:t>🌱 </a:t>
            </a:r>
            <a:r>
              <a:rPr lang="lv-LV" sz="2000" dirty="0"/>
              <a:t>	</a:t>
            </a:r>
            <a:r>
              <a:rPr lang="en-US" sz="2000" dirty="0"/>
              <a:t>Sustainable water management strategies</a:t>
            </a:r>
          </a:p>
          <a:p>
            <a:pPr marL="0" indent="0">
              <a:buNone/>
            </a:pPr>
            <a:r>
              <a:rPr lang="lv-LV" sz="2000" dirty="0"/>
              <a:t>	</a:t>
            </a:r>
            <a:r>
              <a:rPr lang="en-US" sz="2000" dirty="0"/>
              <a:t>🤝 </a:t>
            </a:r>
            <a:r>
              <a:rPr lang="lv-LV" sz="2000" dirty="0"/>
              <a:t>	</a:t>
            </a:r>
            <a:r>
              <a:rPr lang="en-US" sz="2000" dirty="0"/>
              <a:t>International teamwork and interdisciplinary problem-solving</a:t>
            </a:r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3834793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EFB94-158B-4EF5-A383-4531B764B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Course </a:t>
            </a:r>
            <a:r>
              <a:rPr lang="lv-LV" dirty="0" err="1"/>
              <a:t>Structure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DA058-93C3-4BE3-A39A-2443CF283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251" y="1760561"/>
            <a:ext cx="9266830" cy="4790364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lv-LV" sz="2400" b="1" dirty="0" err="1"/>
              <a:t>Online</a:t>
            </a:r>
            <a:r>
              <a:rPr lang="lv-LV" sz="2400" b="1" dirty="0"/>
              <a:t> </a:t>
            </a:r>
            <a:r>
              <a:rPr lang="lv-LV" sz="2400" b="1" dirty="0" err="1"/>
              <a:t>Phase</a:t>
            </a:r>
            <a:endParaRPr lang="lv-LV" sz="2400" b="1" dirty="0"/>
          </a:p>
          <a:p>
            <a:r>
              <a:rPr lang="lv-LV" sz="2400" dirty="0"/>
              <a:t>📅 </a:t>
            </a:r>
            <a:r>
              <a:rPr lang="lv-LV" sz="2400" b="1" dirty="0"/>
              <a:t>11–22 </a:t>
            </a:r>
            <a:r>
              <a:rPr lang="lv-LV" sz="2400" b="1" dirty="0" err="1"/>
              <a:t>May</a:t>
            </a:r>
            <a:r>
              <a:rPr lang="lv-LV" sz="2400" b="1" dirty="0"/>
              <a:t> 2026</a:t>
            </a:r>
            <a:endParaRPr lang="lv-LV" sz="2400" dirty="0"/>
          </a:p>
          <a:p>
            <a:pPr marL="0" indent="0">
              <a:buNone/>
            </a:pPr>
            <a:endParaRPr lang="lv-LV" sz="2400" dirty="0"/>
          </a:p>
          <a:p>
            <a:pPr marL="0" indent="0">
              <a:buNone/>
            </a:pPr>
            <a:r>
              <a:rPr lang="lv-LV" sz="2400" dirty="0" err="1"/>
              <a:t>Introductory</a:t>
            </a:r>
            <a:r>
              <a:rPr lang="lv-LV" sz="2400" dirty="0"/>
              <a:t> </a:t>
            </a:r>
            <a:r>
              <a:rPr lang="lv-LV" sz="2400" dirty="0" err="1"/>
              <a:t>lectures</a:t>
            </a:r>
            <a:endParaRPr lang="lv-LV" sz="2400" dirty="0"/>
          </a:p>
          <a:p>
            <a:r>
              <a:rPr lang="lv-LV" sz="2400" dirty="0"/>
              <a:t>GIS </a:t>
            </a:r>
            <a:r>
              <a:rPr lang="lv-LV" sz="2400" dirty="0" err="1"/>
              <a:t>and</a:t>
            </a:r>
            <a:r>
              <a:rPr lang="lv-LV" sz="2400" dirty="0"/>
              <a:t> </a:t>
            </a:r>
            <a:r>
              <a:rPr lang="lv-LV" sz="2400" dirty="0" err="1"/>
              <a:t>data</a:t>
            </a:r>
            <a:r>
              <a:rPr lang="lv-LV" sz="2400" dirty="0"/>
              <a:t> </a:t>
            </a:r>
            <a:r>
              <a:rPr lang="lv-LV" sz="2400" dirty="0" err="1"/>
              <a:t>analysis</a:t>
            </a:r>
            <a:r>
              <a:rPr lang="lv-LV" sz="2400" dirty="0"/>
              <a:t> </a:t>
            </a:r>
            <a:r>
              <a:rPr lang="lv-LV" sz="2400" dirty="0" err="1"/>
              <a:t>workshops</a:t>
            </a:r>
            <a:endParaRPr lang="lv-LV" sz="2400" dirty="0"/>
          </a:p>
          <a:p>
            <a:r>
              <a:rPr lang="lv-LV" sz="2400" dirty="0" err="1"/>
              <a:t>Interactive</a:t>
            </a:r>
            <a:r>
              <a:rPr lang="lv-LV" sz="2400" dirty="0"/>
              <a:t> </a:t>
            </a:r>
            <a:r>
              <a:rPr lang="lv-LV" sz="2400" dirty="0" err="1"/>
              <a:t>online</a:t>
            </a:r>
            <a:r>
              <a:rPr lang="lv-LV" sz="2400" dirty="0"/>
              <a:t> </a:t>
            </a:r>
            <a:r>
              <a:rPr lang="lv-LV" sz="2400" dirty="0" err="1"/>
              <a:t>sessions</a:t>
            </a:r>
            <a:endParaRPr lang="lv-LV" sz="2400" dirty="0"/>
          </a:p>
          <a:p>
            <a:r>
              <a:rPr lang="lv-LV" sz="2400" dirty="0" err="1"/>
              <a:t>Assignment</a:t>
            </a:r>
            <a:r>
              <a:rPr lang="lv-LV" sz="2400" dirty="0"/>
              <a:t>: </a:t>
            </a:r>
            <a:r>
              <a:rPr lang="lv-LV" sz="2400" i="1" dirty="0" err="1"/>
              <a:t>Water</a:t>
            </a:r>
            <a:r>
              <a:rPr lang="lv-LV" sz="2400" i="1" dirty="0"/>
              <a:t> </a:t>
            </a:r>
            <a:r>
              <a:rPr lang="lv-LV" sz="2400" i="1" dirty="0" err="1"/>
              <a:t>challenges</a:t>
            </a:r>
            <a:r>
              <a:rPr lang="lv-LV" sz="2400" i="1" dirty="0"/>
              <a:t> </a:t>
            </a:r>
            <a:r>
              <a:rPr lang="lv-LV" sz="2400" i="1" dirty="0" err="1"/>
              <a:t>in</a:t>
            </a:r>
            <a:r>
              <a:rPr lang="lv-LV" sz="2400" i="1" dirty="0"/>
              <a:t> </a:t>
            </a:r>
            <a:r>
              <a:rPr lang="lv-LV" sz="2400" i="1" dirty="0" err="1"/>
              <a:t>my</a:t>
            </a:r>
            <a:r>
              <a:rPr lang="lv-LV" sz="2400" i="1" dirty="0"/>
              <a:t> </a:t>
            </a:r>
            <a:r>
              <a:rPr lang="lv-LV" sz="2400" i="1" dirty="0" err="1"/>
              <a:t>country</a:t>
            </a:r>
            <a:endParaRPr lang="lv-LV" sz="2400" dirty="0"/>
          </a:p>
          <a:p>
            <a:endParaRPr lang="lv-LV" sz="2400" b="1" dirty="0"/>
          </a:p>
          <a:p>
            <a:endParaRPr lang="lv-LV" sz="2400" b="1" dirty="0"/>
          </a:p>
          <a:p>
            <a:endParaRPr lang="lv-LV" sz="2400" b="1" dirty="0"/>
          </a:p>
          <a:p>
            <a:pPr marL="0" indent="0">
              <a:buNone/>
            </a:pPr>
            <a:r>
              <a:rPr lang="lv-LV" sz="2400" b="1" dirty="0" err="1"/>
              <a:t>Intensive</a:t>
            </a:r>
            <a:r>
              <a:rPr lang="lv-LV" sz="2400" b="1" dirty="0"/>
              <a:t> </a:t>
            </a:r>
            <a:r>
              <a:rPr lang="lv-LV" sz="2400" b="1" dirty="0" err="1"/>
              <a:t>Week</a:t>
            </a:r>
            <a:r>
              <a:rPr lang="lv-LV" sz="2400" b="1" dirty="0"/>
              <a:t> </a:t>
            </a:r>
            <a:r>
              <a:rPr lang="lv-LV" sz="2400" b="1" dirty="0" err="1"/>
              <a:t>in</a:t>
            </a:r>
            <a:r>
              <a:rPr lang="lv-LV" sz="2400" b="1" dirty="0"/>
              <a:t> </a:t>
            </a:r>
            <a:r>
              <a:rPr lang="lv-LV" sz="2400" b="1" dirty="0" err="1"/>
              <a:t>Latvia</a:t>
            </a:r>
            <a:endParaRPr lang="lv-LV" sz="2400" b="1" dirty="0"/>
          </a:p>
          <a:p>
            <a:r>
              <a:rPr lang="lv-LV" sz="2400" dirty="0"/>
              <a:t>📅 </a:t>
            </a:r>
            <a:r>
              <a:rPr lang="lv-LV" sz="2400" b="1" dirty="0"/>
              <a:t>25–29 </a:t>
            </a:r>
            <a:r>
              <a:rPr lang="lv-LV" sz="2400" b="1" dirty="0" err="1"/>
              <a:t>May</a:t>
            </a:r>
            <a:r>
              <a:rPr lang="lv-LV" sz="2400" b="1" dirty="0"/>
              <a:t> 2026</a:t>
            </a:r>
            <a:br>
              <a:rPr lang="lv-LV" sz="2400" dirty="0"/>
            </a:br>
            <a:r>
              <a:rPr lang="lv-LV" sz="2400" dirty="0"/>
              <a:t>📍 Jelgava + </a:t>
            </a:r>
            <a:r>
              <a:rPr lang="lv-LV" sz="2400" dirty="0" err="1"/>
              <a:t>field</a:t>
            </a:r>
            <a:r>
              <a:rPr lang="lv-LV" sz="2400" dirty="0"/>
              <a:t> </a:t>
            </a:r>
            <a:r>
              <a:rPr lang="lv-LV" sz="2400" dirty="0" err="1"/>
              <a:t>visits</a:t>
            </a:r>
            <a:endParaRPr lang="lv-LV" sz="2400" dirty="0"/>
          </a:p>
          <a:p>
            <a:pPr marL="0" indent="0">
              <a:buNone/>
            </a:pPr>
            <a:r>
              <a:rPr lang="lv-LV" sz="2400" dirty="0" err="1"/>
              <a:t>Activities</a:t>
            </a:r>
            <a:r>
              <a:rPr lang="lv-LV" sz="2400" dirty="0"/>
              <a:t> </a:t>
            </a:r>
            <a:r>
              <a:rPr lang="lv-LV" sz="2400" dirty="0" err="1"/>
              <a:t>include</a:t>
            </a:r>
            <a:r>
              <a:rPr lang="lv-LV" sz="2400" dirty="0"/>
              <a:t>:</a:t>
            </a:r>
          </a:p>
          <a:p>
            <a:r>
              <a:rPr lang="lv-LV" sz="2400" dirty="0" err="1"/>
              <a:t>Fieldwork</a:t>
            </a:r>
            <a:r>
              <a:rPr lang="lv-LV" sz="2400" dirty="0"/>
              <a:t> </a:t>
            </a:r>
            <a:r>
              <a:rPr lang="lv-LV" sz="2400" dirty="0" err="1"/>
              <a:t>in</a:t>
            </a:r>
            <a:r>
              <a:rPr lang="lv-LV" sz="2400" dirty="0"/>
              <a:t> </a:t>
            </a:r>
            <a:r>
              <a:rPr lang="lv-LV" sz="2400" dirty="0" err="1"/>
              <a:t>the</a:t>
            </a:r>
            <a:r>
              <a:rPr lang="lv-LV" sz="2400" dirty="0"/>
              <a:t> </a:t>
            </a:r>
            <a:r>
              <a:rPr lang="lv-LV" sz="2400" b="1" dirty="0" err="1"/>
              <a:t>Svete</a:t>
            </a:r>
            <a:r>
              <a:rPr lang="lv-LV" sz="2400" b="1" dirty="0"/>
              <a:t> </a:t>
            </a:r>
            <a:r>
              <a:rPr lang="lv-LV" sz="2400" b="1" dirty="0" err="1"/>
              <a:t>River</a:t>
            </a:r>
            <a:r>
              <a:rPr lang="lv-LV" sz="2400" b="1" dirty="0"/>
              <a:t> </a:t>
            </a:r>
            <a:r>
              <a:rPr lang="lv-LV" sz="2400" b="1" dirty="0" err="1"/>
              <a:t>basin</a:t>
            </a:r>
            <a:r>
              <a:rPr lang="lv-LV" sz="2400" dirty="0"/>
              <a:t> </a:t>
            </a:r>
            <a:r>
              <a:rPr lang="lv-LV" sz="2400" dirty="0" err="1"/>
              <a:t>and</a:t>
            </a:r>
            <a:r>
              <a:rPr lang="lv-LV" sz="2400" dirty="0"/>
              <a:t> </a:t>
            </a:r>
            <a:r>
              <a:rPr lang="lv-LV" sz="2400" b="1" dirty="0"/>
              <a:t>Lielupe </a:t>
            </a:r>
            <a:r>
              <a:rPr lang="lv-LV" sz="2400" b="1" dirty="0" err="1"/>
              <a:t>floodplain</a:t>
            </a:r>
            <a:endParaRPr lang="lv-LV" sz="2400" dirty="0"/>
          </a:p>
          <a:p>
            <a:r>
              <a:rPr lang="lv-LV" sz="2400" dirty="0" err="1"/>
              <a:t>Laboratory</a:t>
            </a:r>
            <a:r>
              <a:rPr lang="lv-LV" sz="2400" dirty="0"/>
              <a:t> </a:t>
            </a:r>
            <a:r>
              <a:rPr lang="lv-LV" sz="2400" dirty="0" err="1"/>
              <a:t>analyses</a:t>
            </a:r>
            <a:endParaRPr lang="lv-LV" sz="2400" dirty="0"/>
          </a:p>
          <a:p>
            <a:r>
              <a:rPr lang="lv-LV" sz="2400" dirty="0" err="1"/>
              <a:t>Modelling</a:t>
            </a:r>
            <a:r>
              <a:rPr lang="lv-LV" sz="2400" dirty="0"/>
              <a:t> </a:t>
            </a:r>
            <a:r>
              <a:rPr lang="lv-LV" sz="2400" dirty="0" err="1"/>
              <a:t>exercises</a:t>
            </a:r>
            <a:endParaRPr lang="lv-LV" sz="2400" dirty="0"/>
          </a:p>
          <a:p>
            <a:r>
              <a:rPr lang="lv-LV" sz="2400" dirty="0" err="1"/>
              <a:t>Group</a:t>
            </a:r>
            <a:r>
              <a:rPr lang="lv-LV" sz="2400" dirty="0"/>
              <a:t> </a:t>
            </a:r>
            <a:r>
              <a:rPr lang="lv-LV" sz="2400" dirty="0" err="1"/>
              <a:t>project</a:t>
            </a:r>
            <a:r>
              <a:rPr lang="lv-LV" sz="2400" dirty="0"/>
              <a:t>: </a:t>
            </a:r>
            <a:r>
              <a:rPr lang="lv-LV" sz="2400" i="1" dirty="0" err="1"/>
              <a:t>Integrated</a:t>
            </a:r>
            <a:r>
              <a:rPr lang="lv-LV" sz="2400" i="1" dirty="0"/>
              <a:t> </a:t>
            </a:r>
            <a:r>
              <a:rPr lang="lv-LV" sz="2400" i="1" dirty="0" err="1"/>
              <a:t>Water</a:t>
            </a:r>
            <a:r>
              <a:rPr lang="lv-LV" sz="2400" i="1" dirty="0"/>
              <a:t> </a:t>
            </a:r>
            <a:r>
              <a:rPr lang="lv-LV" sz="2400" i="1" dirty="0" err="1"/>
              <a:t>Management</a:t>
            </a:r>
            <a:r>
              <a:rPr lang="lv-LV" sz="2400" i="1" dirty="0"/>
              <a:t> </a:t>
            </a:r>
            <a:r>
              <a:rPr lang="lv-LV" sz="2400" i="1" dirty="0" err="1"/>
              <a:t>Strategy</a:t>
            </a:r>
            <a:endParaRPr lang="lv-LV" sz="2400" dirty="0"/>
          </a:p>
          <a:p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3781476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0FFC-D5F5-4D38-9987-7A1D25C6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3608063" cy="1320800"/>
          </a:xfrm>
        </p:spPr>
        <p:txBody>
          <a:bodyPr/>
          <a:lstStyle/>
          <a:p>
            <a:r>
              <a:rPr lang="lv-LV" dirty="0" err="1"/>
              <a:t>Who</a:t>
            </a:r>
            <a:r>
              <a:rPr lang="lv-LV" dirty="0"/>
              <a:t> </a:t>
            </a:r>
            <a:r>
              <a:rPr lang="lv-LV" dirty="0" err="1"/>
              <a:t>can</a:t>
            </a:r>
            <a:r>
              <a:rPr lang="lv-LV" dirty="0"/>
              <a:t> </a:t>
            </a:r>
            <a:r>
              <a:rPr lang="lv-LV" dirty="0" err="1"/>
              <a:t>apply</a:t>
            </a:r>
            <a:r>
              <a:rPr lang="lv-LV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64623-4A50-4F9F-857D-61EC2F0D2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4399633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Students in:</a:t>
            </a:r>
          </a:p>
          <a:p>
            <a:r>
              <a:rPr lang="en-US" sz="2400" dirty="0"/>
              <a:t>Environmental engineering</a:t>
            </a:r>
          </a:p>
          <a:p>
            <a:r>
              <a:rPr lang="en-US" sz="2400" dirty="0"/>
              <a:t>Agricultural engineering</a:t>
            </a:r>
          </a:p>
          <a:p>
            <a:r>
              <a:rPr lang="en-US" sz="2400" dirty="0"/>
              <a:t>Hydrology</a:t>
            </a:r>
          </a:p>
          <a:p>
            <a:r>
              <a:rPr lang="en-US" sz="2400" dirty="0"/>
              <a:t>Water management</a:t>
            </a:r>
          </a:p>
          <a:p>
            <a:r>
              <a:rPr lang="en-US" sz="2400" dirty="0"/>
              <a:t>Climate and environmental sciences</a:t>
            </a:r>
          </a:p>
          <a:p>
            <a:endParaRPr lang="lv-LV" sz="24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0D9BEB-A196-43CC-8EA4-C69D5DF8A517}"/>
              </a:ext>
            </a:extLst>
          </p:cNvPr>
          <p:cNvSpPr txBox="1">
            <a:spLocks/>
          </p:cNvSpPr>
          <p:nvPr/>
        </p:nvSpPr>
        <p:spPr>
          <a:xfrm>
            <a:off x="5497268" y="609600"/>
            <a:ext cx="360806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lv-LV" dirty="0" err="1"/>
              <a:t>What</a:t>
            </a:r>
            <a:r>
              <a:rPr lang="lv-LV" dirty="0"/>
              <a:t> </a:t>
            </a:r>
            <a:r>
              <a:rPr lang="lv-LV" dirty="0" err="1"/>
              <a:t>you</a:t>
            </a:r>
            <a:r>
              <a:rPr lang="lv-LV" dirty="0"/>
              <a:t> </a:t>
            </a:r>
            <a:r>
              <a:rPr lang="lv-LV" dirty="0" err="1"/>
              <a:t>gain</a:t>
            </a:r>
            <a:r>
              <a:rPr lang="lv-LV" dirty="0"/>
              <a:t>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C4784FE-0440-478A-B98A-0B6C1358CAF9}"/>
              </a:ext>
            </a:extLst>
          </p:cNvPr>
          <p:cNvSpPr txBox="1">
            <a:spLocks/>
          </p:cNvSpPr>
          <p:nvPr/>
        </p:nvSpPr>
        <p:spPr>
          <a:xfrm>
            <a:off x="5481093" y="2160589"/>
            <a:ext cx="4399633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✔ </a:t>
            </a:r>
            <a:r>
              <a:rPr lang="en-US" sz="2400" b="1" dirty="0"/>
              <a:t>6 ECTS credits</a:t>
            </a:r>
            <a:br>
              <a:rPr lang="en-US" sz="2400" dirty="0"/>
            </a:br>
            <a:r>
              <a:rPr lang="en-US" sz="2400" dirty="0"/>
              <a:t>✔ International learning experience</a:t>
            </a:r>
            <a:br>
              <a:rPr lang="en-US" sz="2400" dirty="0"/>
            </a:br>
            <a:r>
              <a:rPr lang="en-US" sz="2400" dirty="0"/>
              <a:t>✔ Field and laboratory skills</a:t>
            </a:r>
            <a:br>
              <a:rPr lang="en-US" sz="2400" dirty="0"/>
            </a:br>
            <a:r>
              <a:rPr lang="en-US" sz="2400" dirty="0"/>
              <a:t>✔ Networking with students and experts from multiple countries</a:t>
            </a:r>
            <a:endParaRPr lang="lv-LV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9C2F7C-367A-46D8-BD4A-734E502A1DEA}"/>
              </a:ext>
            </a:extLst>
          </p:cNvPr>
          <p:cNvSpPr/>
          <p:nvPr/>
        </p:nvSpPr>
        <p:spPr>
          <a:xfrm>
            <a:off x="677334" y="5934670"/>
            <a:ext cx="1030405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📩 </a:t>
            </a:r>
            <a:r>
              <a:rPr lang="en-US" b="1" dirty="0"/>
              <a:t>Interested? Contact us or apply through your university’s international office.</a:t>
            </a:r>
            <a:endParaRPr lang="en-US" dirty="0"/>
          </a:p>
          <a:p>
            <a:r>
              <a:rPr lang="en-US" b="1" dirty="0"/>
              <a:t>Latvia University of Life Sciences and Technologies</a:t>
            </a:r>
            <a:br>
              <a:rPr lang="en-US" dirty="0"/>
            </a:br>
            <a:r>
              <a:rPr lang="en-US" dirty="0"/>
              <a:t>Jelgava, Latvia</a:t>
            </a:r>
          </a:p>
        </p:txBody>
      </p:sp>
    </p:spTree>
    <p:extLst>
      <p:ext uri="{BB962C8B-B14F-4D97-AF65-F5344CB8AC3E}">
        <p14:creationId xmlns:p14="http://schemas.microsoft.com/office/powerpoint/2010/main" val="17518622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286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From Abundance to Water Scarcity Climate Variability and Anthropogenic Risks</vt:lpstr>
      <vt:lpstr>Why join?</vt:lpstr>
      <vt:lpstr>Course Structure</vt:lpstr>
      <vt:lpstr>Who can apply?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Abundance to Water Scarcity Climate Variability and Anthropogenic Risks</dc:title>
  <dc:creator>Linda Grinberga</dc:creator>
  <cp:lastModifiedBy>Linda Grinberga</cp:lastModifiedBy>
  <cp:revision>2</cp:revision>
  <dcterms:created xsi:type="dcterms:W3CDTF">2026-03-12T09:37:40Z</dcterms:created>
  <dcterms:modified xsi:type="dcterms:W3CDTF">2026-03-12T09:43:51Z</dcterms:modified>
</cp:coreProperties>
</file>